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87" r:id="rId6"/>
    <p:sldId id="261" r:id="rId7"/>
    <p:sldId id="286" r:id="rId8"/>
    <p:sldId id="262" r:id="rId9"/>
    <p:sldId id="263" r:id="rId10"/>
    <p:sldId id="264" r:id="rId11"/>
    <p:sldId id="283" r:id="rId12"/>
    <p:sldId id="265" r:id="rId13"/>
    <p:sldId id="266" r:id="rId14"/>
    <p:sldId id="267" r:id="rId15"/>
    <p:sldId id="288" r:id="rId16"/>
    <p:sldId id="296" r:id="rId17"/>
    <p:sldId id="295" r:id="rId18"/>
    <p:sldId id="297" r:id="rId19"/>
    <p:sldId id="269" r:id="rId20"/>
    <p:sldId id="289" r:id="rId21"/>
    <p:sldId id="284" r:id="rId22"/>
    <p:sldId id="270" r:id="rId23"/>
    <p:sldId id="271" r:id="rId24"/>
    <p:sldId id="290" r:id="rId25"/>
    <p:sldId id="275" r:id="rId26"/>
    <p:sldId id="276" r:id="rId27"/>
    <p:sldId id="291" r:id="rId28"/>
    <p:sldId id="292" r:id="rId29"/>
    <p:sldId id="293" r:id="rId30"/>
    <p:sldId id="277" r:id="rId31"/>
    <p:sldId id="294" r:id="rId32"/>
    <p:sldId id="278" r:id="rId33"/>
    <p:sldId id="279" r:id="rId34"/>
    <p:sldId id="280" r:id="rId35"/>
    <p:sldId id="281" r:id="rId3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g/MelsCrid7leieIRTGJ1hlFKx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7A984A-53C7-4432-9C43-ABF0F2FEC2A3}">
  <a:tblStyle styleId="{617A984A-53C7-4432-9C43-ABF0F2FEC2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4121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ecfb21823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2ecfb21823d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g2ecfb21823d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cfb2182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ecfb21823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2ecfb21823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cfb2182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ecfb21823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2ecfb21823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5923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cfb2182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ecfb21823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2ecfb21823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6456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cfb2182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ecfb21823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2ecfb21823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84765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cfb2182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ecfb21823d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2ecfb21823d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5452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79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78233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48315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ecf98ba00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g2ecf98ba00e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g2ecf98ba00e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cf98ba00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2ecf98ba00e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2ecf98ba00e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cf98ba00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2ecf98ba00e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2ecf98ba00e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32009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cf98ba00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2ecf98ba00e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2ecf98ba00e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115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cf98ba00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2ecf98ba00e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2ecf98ba00e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1870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cf98ba00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2ecf98ba00e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g2ecf98ba00e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cf98ba00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2ecf98ba00e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g2ecf98ba00e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31241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ecf98ba00e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g2ecf98ba00e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8" name="Google Shape;298;g2ecf98ba00e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ecf98ba00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g2ecf98ba00e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2ecf98ba00e_0_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ecf98ba00e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g2ecf98ba00e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g2ecf98ba00e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1675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543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19" name="Google Shape;19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76" name="Google Shape;76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82" name="Google Shape;82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25" name="Google Shape;25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31" name="Google Shape;31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38" name="Google Shape;38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4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47" name="Google Shape;47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52" name="Google Shape;52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56" name="Google Shape;5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63" name="Google Shape;63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70" name="Google Shape;70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8/8/2024</a:t>
            </a:r>
            <a:endParaRPr/>
          </a:p>
        </p:txBody>
      </p:sp>
      <p:sp>
        <p:nvSpPr>
          <p:cNvPr id="13" name="Google Shape;13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1445612" y="2802214"/>
            <a:ext cx="5086800" cy="36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6933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67"/>
              <a:buFont typeface="Arial"/>
              <a:buNone/>
            </a:pPr>
            <a:r>
              <a:rPr lang="en-GB" sz="22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endParaRPr sz="2267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432042" y="3258265"/>
            <a:ext cx="3596000" cy="1861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50" rIns="0" bIns="0" anchor="t" anchorCtr="0">
            <a:spAutoFit/>
          </a:bodyPr>
          <a:lstStyle/>
          <a:p>
            <a:pPr marL="16933" marR="0" lvl="0" indent="0" algn="l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Arnab Manandhar 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l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Chandra Mohan Sah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l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Looza Subedy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l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Santosh Acharya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l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714510" y="3266106"/>
            <a:ext cx="3596000" cy="1861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50" rIns="0" bIns="0" anchor="t" anchorCtr="0">
            <a:spAutoFit/>
          </a:bodyPr>
          <a:lstStyle/>
          <a:p>
            <a:pPr marL="16933" marR="0" lvl="0" indent="0" algn="just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(THA077BEI008)  (THA077BEI017)  (THA077BEI024)  (THA077BEI040)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just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3230042" y="5119344"/>
            <a:ext cx="6135900" cy="15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935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Department of Electronics and Computer Engineering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Institute of Engineering, </a:t>
            </a:r>
            <a:r>
              <a:rPr lang="en-GB" sz="20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Thapathali</a:t>
            </a:r>
            <a:r>
              <a:rPr lang="en-GB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Campus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220127" lvl="0" indent="0" algn="ctr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August, </a:t>
            </a:r>
            <a:r>
              <a:rPr lang="en-GB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573876" y="40677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GB" sz="4400" b="1" dirty="0">
                <a:solidFill>
                  <a:schemeClr val="dk1"/>
                </a:solidFill>
              </a:rPr>
              <a:t>VQA Voyager: Voice-Based Visual Question Answering for Cultural Heritages in Kathmandu Valley</a:t>
            </a:r>
            <a:endParaRPr sz="4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811747" y="3233442"/>
            <a:ext cx="3596000" cy="112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50" rIns="0" bIns="0" anchor="t" anchorCtr="0">
            <a:spAutoFit/>
          </a:bodyPr>
          <a:lstStyle/>
          <a:p>
            <a:pPr marL="16933" marR="0" lvl="0" indent="0" algn="ctr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 the Supervision of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33" marR="0" lvl="0" indent="0" algn="ctr" rtl="0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Associate Prof. Suramya Sharma Dahal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228" y="406773"/>
            <a:ext cx="1406525" cy="1482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>
            <a:spLocks noGrp="1"/>
          </p:cNvSpPr>
          <p:nvPr>
            <p:ph type="title"/>
          </p:nvPr>
        </p:nvSpPr>
        <p:spPr>
          <a:xfrm>
            <a:off x="838200" y="29703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[3]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 YOLOv8 - [1]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"/>
          <p:cNvSpPr txBox="1">
            <a:spLocks noGrp="1"/>
          </p:cNvSpPr>
          <p:nvPr>
            <p:ph type="body" idx="1"/>
          </p:nvPr>
        </p:nvSpPr>
        <p:spPr>
          <a:xfrm>
            <a:off x="838200" y="1429789"/>
            <a:ext cx="10515600" cy="5152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YOLOv8 takes image as an input and outputs the bounding box of the objects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Three components: Backbone, Neck and Head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Backbone</a:t>
            </a: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Extracts features from images using multiple layers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Neck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Merges feature maps from different stages of the backbone to capture information at various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scales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Head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redict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bounding boxes,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objectness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scores, and class probabilities for each grid cell in feature map</a:t>
            </a:r>
            <a:endParaRPr lang="en-US" dirty="0" smtClean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●"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>
            <a:spLocks noGrp="1"/>
          </p:cNvSpPr>
          <p:nvPr>
            <p:ph type="title"/>
          </p:nvPr>
        </p:nvSpPr>
        <p:spPr>
          <a:xfrm>
            <a:off x="838200" y="26368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- [3]</a:t>
            </a:r>
            <a:endParaRPr sz="3800" b="1" dirty="0" smtClean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 YOLOv8 - [2]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0414324"/>
              </p:ext>
            </p:extLst>
          </p:nvPr>
        </p:nvGraphicFramePr>
        <p:xfrm>
          <a:off x="2704408" y="2440816"/>
          <a:ext cx="3391592" cy="3420788"/>
        </p:xfrm>
        <a:graphic>
          <a:graphicData uri="http://schemas.openxmlformats.org/drawingml/2006/table">
            <a:tbl>
              <a:tblPr/>
              <a:tblGrid>
                <a:gridCol w="2016342">
                  <a:extLst>
                    <a:ext uri="{9D8B030D-6E8A-4147-A177-3AD203B41FA5}">
                      <a16:colId xmlns:a16="http://schemas.microsoft.com/office/drawing/2014/main" val="723052530"/>
                    </a:ext>
                  </a:extLst>
                </a:gridCol>
                <a:gridCol w="1375250">
                  <a:extLst>
                    <a:ext uri="{9D8B030D-6E8A-4147-A177-3AD203B41FA5}">
                      <a16:colId xmlns:a16="http://schemas.microsoft.com/office/drawing/2014/main" val="201581286"/>
                    </a:ext>
                  </a:extLst>
                </a:gridCol>
              </a:tblGrid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Hyperparameters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Values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830257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Epochs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1969818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Batch size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005475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Image size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640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563067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Optimizer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AdamW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0632181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Learning rate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485472"/>
                  </a:ext>
                </a:extLst>
              </a:tr>
              <a:tr h="4886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Dropout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639038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784355"/>
              </p:ext>
            </p:extLst>
          </p:nvPr>
        </p:nvGraphicFramePr>
        <p:xfrm>
          <a:off x="6838832" y="2440816"/>
          <a:ext cx="3260666" cy="2831575"/>
        </p:xfrm>
        <a:graphic>
          <a:graphicData uri="http://schemas.openxmlformats.org/drawingml/2006/table">
            <a:tbl>
              <a:tblPr/>
              <a:tblGrid>
                <a:gridCol w="2025858">
                  <a:extLst>
                    <a:ext uri="{9D8B030D-6E8A-4147-A177-3AD203B41FA5}">
                      <a16:colId xmlns:a16="http://schemas.microsoft.com/office/drawing/2014/main" val="2490619755"/>
                    </a:ext>
                  </a:extLst>
                </a:gridCol>
                <a:gridCol w="1234808">
                  <a:extLst>
                    <a:ext uri="{9D8B030D-6E8A-4147-A177-3AD203B41FA5}">
                      <a16:colId xmlns:a16="http://schemas.microsoft.com/office/drawing/2014/main" val="222348949"/>
                    </a:ext>
                  </a:extLst>
                </a:gridCol>
              </a:tblGrid>
              <a:tr h="502319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Hyperparameters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Values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636583"/>
                  </a:ext>
                </a:extLst>
              </a:tr>
              <a:tr h="4810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Freeze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null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3571294"/>
                  </a:ext>
                </a:extLst>
              </a:tr>
              <a:tr h="44946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IoU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307787"/>
                  </a:ext>
                </a:extLst>
              </a:tr>
              <a:tr h="45520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Box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5791828"/>
                  </a:ext>
                </a:extLst>
              </a:tr>
              <a:tr h="46692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Class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0326381"/>
                  </a:ext>
                </a:extLst>
              </a:tr>
              <a:tr h="47665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DFL</a:t>
                      </a:r>
                      <a:endParaRPr lang="en-US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  <a:endParaRPr lang="en-US" dirty="0">
                        <a:effectLst/>
                      </a:endParaRPr>
                    </a:p>
                  </a:txBody>
                  <a:tcPr marL="53340" marR="53340" marT="76200" marB="76200">
                    <a:lnL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1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0994520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1079889" y="1540428"/>
            <a:ext cx="71336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SzPct val="100000"/>
              <a:buFont typeface="Arial" panose="020B0604020202020204" pitchFamily="34" charset="0"/>
              <a:buChar char="•"/>
            </a:pPr>
            <a:r>
              <a:rPr lang="en-US" sz="2800" dirty="0" smtClean="0"/>
              <a:t>The training parameters for YOLOv8 are: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3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[4]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 (Vision and Language Transformer) 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0"/>
          <p:cNvSpPr txBox="1">
            <a:spLocks noGrp="1"/>
          </p:cNvSpPr>
          <p:nvPr>
            <p:ph type="body" idx="1"/>
          </p:nvPr>
        </p:nvSpPr>
        <p:spPr>
          <a:xfrm>
            <a:off x="689113" y="1775929"/>
            <a:ext cx="5572125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00000"/>
              </a:lnSpc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Processes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both visual and textual information directly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image is divided into fixed-size patches of (32x32) 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Positional encoding is added to retain spatial information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3078" name="Picture 6" descr="https://lh7-rt.googleusercontent.com/slidesz/AGV_vUcrvNe1kPVB8TYBlAtetCHZIKLFdobcA9cpE9v43aYXc_0bcCCU8nZ6mqA0rBvT22Z2kMFFl7ZW0UppGxjTUCYymhYbT6izcIhe22TTXZEQ4OVOkTI5p6khLzIi6JSz3u_11EtoLMPIb26zsmXk195nylWmsd1gQF_b_BNi0rx_1A=s2048?key=wsZJPmONbmG_gMoFWOG34Q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5" r="54717" b="24628"/>
          <a:stretch/>
        </p:blipFill>
        <p:spPr bwMode="auto">
          <a:xfrm>
            <a:off x="6410325" y="1989158"/>
            <a:ext cx="5340688" cy="2707464"/>
          </a:xfrm>
          <a:prstGeom prst="rect">
            <a:avLst/>
          </a:prstGeom>
          <a:solidFill>
            <a:schemeClr val="lt1"/>
          </a:solidFill>
          <a:ln>
            <a:solidFill>
              <a:schemeClr val="tx1"/>
            </a:solidFill>
          </a:ln>
          <a:effectLst>
            <a:outerShdw blurRad="50800" dist="50800" dir="5400000" sx="49000" sy="49000" algn="ctr" rotWithShape="0">
              <a:srgbClr val="000000">
                <a:alpha val="43137"/>
              </a:srgbClr>
            </a:outerShdw>
          </a:effectLst>
          <a:extLst/>
        </p:spPr>
      </p:pic>
      <p:sp>
        <p:nvSpPr>
          <p:cNvPr id="4" name="Rectangle 3"/>
          <p:cNvSpPr/>
          <p:nvPr/>
        </p:nvSpPr>
        <p:spPr>
          <a:xfrm>
            <a:off x="7878174" y="4696622"/>
            <a:ext cx="25795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err="1" smtClean="0"/>
              <a:t>ViLT</a:t>
            </a:r>
            <a:r>
              <a:rPr lang="en-US" sz="2000" dirty="0" smtClean="0"/>
              <a:t> encoder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cfb21823d_0_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[4]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 (Vision and Language Transformer) - [2]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ecfb21823d_0_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Text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is tokenized as well and embedded with positional encoding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image embedding and text embedding are combined and fed into the transformer encoder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model outputs a contextual embedding of [number of image-text pairs, sequence length, embedding dimension]</a:t>
            </a: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Sequence length : number of tokens or patches in the sequence</a:t>
            </a: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Embedding dimension: size of the feature vectors for each token or patch ( 768 dimensions )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cfb21823d_0_19"/>
          <p:cNvSpPr txBox="1">
            <a:spLocks noGrp="1"/>
          </p:cNvSpPr>
          <p:nvPr>
            <p:ph type="title"/>
          </p:nvPr>
        </p:nvSpPr>
        <p:spPr>
          <a:xfrm>
            <a:off x="347871" y="235917"/>
            <a:ext cx="11688416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[5]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BART (Bidirectional Autoregressive Transformer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)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ecfb21823d_0_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Utilizes separate encoder and decoder components, enabling sequence-to-sequence learning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Uses bidirectional encoder and auto regressive decoder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BART Decoder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It predicts the next tokens by taking the previously generated tokens into consideration (Auto-regressive)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We only use BART decoder, which accepts the context embedding from </a:t>
            </a:r>
            <a:r>
              <a:rPr lang="en-GB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 Encoder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Generates the answer based on given </a:t>
            </a:r>
            <a:r>
              <a:rPr lang="en-GB" dirty="0" err="1">
                <a:latin typeface="Arial"/>
                <a:ea typeface="Arial"/>
                <a:cs typeface="Arial"/>
                <a:sym typeface="Arial"/>
              </a:rPr>
              <a:t>embeddings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cfb21823d_0_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[6]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Android Application - [1]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ecfb21823d_0_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What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is Flutter?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Open-source software development kit (SDK)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Uses Dart Programming Language enabling hot reload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Purpose in project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Create attractive and responsive User Interface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Send input parameter (image and text) to server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Receive the response from server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28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cfb21823d_0_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[6]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Android Application - [2]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ecfb21823d_0_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03885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Communication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Interface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Communication Hierarchy between</a:t>
            </a:r>
          </a:p>
          <a:p>
            <a:pPr marL="571500" lvl="1" indent="0">
              <a:lnSpc>
                <a:spcPct val="100000"/>
              </a:lnSpc>
              <a:spcBef>
                <a:spcPts val="0"/>
              </a:spcBef>
              <a:buSzPct val="100000"/>
              <a:buNone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various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components can be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seen in           	the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diagram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  <p:pic>
        <p:nvPicPr>
          <p:cNvPr id="2050" name="Picture 2" descr="https://lh7-rt.googleusercontent.com/slidesz/AGV_vUdHz4ADLGyPgVE1erLmZOY8QSGgebfB5U79bjPc9Jw1Lz6AbrNolQ3qYT7uvVM4DNySQ3vWECwXqDhsJ4EIWEdLfjXXkit4TE7iCMUrrrUrBXK5zFP11YAR9FtgQxHfdhIHN1b4cm6iF3CGRWyW5t0MhQuypMQJyXDq0UthGh3ccw=s2048?key=wsZJPmONbmG_gMoFWOG34Q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3" t="8849" r="10121" b="6873"/>
          <a:stretch/>
        </p:blipFill>
        <p:spPr bwMode="auto">
          <a:xfrm>
            <a:off x="7031524" y="1646100"/>
            <a:ext cx="3714750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274241" y="5716420"/>
            <a:ext cx="5229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Figure: Application Communication Interface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1107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cfb21823d_0_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[7]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RASA </a:t>
            </a:r>
            <a:r>
              <a:rPr lang="en-GB" sz="3800" b="1" dirty="0" err="1" smtClean="0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 - [1]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ecfb21823d_0_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What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is Rasa?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Open-source framework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Conversational AI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What is Rasa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AI-driven system that understands user inputs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Responds via NLP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Purpose in project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Visualize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interactions during initial development stage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Facilitate an engaging conversation for users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54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cfb21823d_0_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[7]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7368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RASA </a:t>
            </a:r>
            <a:r>
              <a:rPr lang="en-GB" sz="3800" b="1" dirty="0" err="1" smtClean="0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 - [2]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ecfb21823d_0_19"/>
          <p:cNvSpPr txBox="1">
            <a:spLocks noGrp="1"/>
          </p:cNvSpPr>
          <p:nvPr>
            <p:ph type="body" idx="1"/>
          </p:nvPr>
        </p:nvSpPr>
        <p:spPr>
          <a:xfrm>
            <a:off x="838200" y="1552574"/>
            <a:ext cx="10515600" cy="480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Rasa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has been used with Web Application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Designed for user interaction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Facilitates image processing and chat functionality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Rasa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workflow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Users upload images through the web interface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Engage in chat to receive responses and processed image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Domain.yml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file sets up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framework with intents and entities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Rules.yml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file specifies dialogue rules to ensure consistent responses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Custom actions integrate the YOLO model for object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detection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13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ct val="47368"/>
            </a:pP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Dataset Analysis 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[1]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8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Data Collection - 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[1]</a:t>
            </a:r>
            <a:endParaRPr dirty="0"/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1"/>
          </p:nvPr>
        </p:nvSpPr>
        <p:spPr>
          <a:xfrm>
            <a:off x="838200" y="1371600"/>
            <a:ext cx="10515600" cy="4805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Images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were collected through site visits around Kathmandu Valley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Additional images obtained by web scraping from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Shutterstock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and existing datasets</a:t>
            </a: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final dataset contains</a:t>
            </a: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6812 images</a:t>
            </a:r>
          </a:p>
          <a:p>
            <a:pPr lvl="1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12 classes</a:t>
            </a: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19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838200" y="10348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    Presentation Outline</a:t>
            </a:r>
            <a:endParaRPr sz="38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935477" y="1551344"/>
            <a:ext cx="4522348" cy="3799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95000"/>
              </a:lnSpc>
              <a:spcBef>
                <a:spcPts val="0"/>
              </a:spcBef>
              <a:buSzPts val="1100"/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•	Motivation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5000"/>
              </a:lnSpc>
              <a:spcBef>
                <a:spcPts val="600"/>
              </a:spcBef>
              <a:buSzPts val="1100"/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•	Introduction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5000"/>
              </a:lnSpc>
              <a:spcBef>
                <a:spcPts val="600"/>
              </a:spcBef>
              <a:buSzPts val="1100"/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•	Objectives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5000"/>
              </a:lnSpc>
              <a:spcBef>
                <a:spcPts val="600"/>
              </a:spcBef>
              <a:buSzPts val="1100"/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•	Scope of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Project</a:t>
            </a:r>
          </a:p>
          <a:p>
            <a:pPr marL="0" indent="0">
              <a:lnSpc>
                <a:spcPct val="95000"/>
              </a:lnSpc>
              <a:spcBef>
                <a:spcPts val="600"/>
              </a:spcBef>
              <a:buSzPts val="1100"/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•	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Project Applications</a:t>
            </a:r>
            <a:endParaRPr dirty="0" smtClean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5000"/>
              </a:lnSpc>
              <a:spcBef>
                <a:spcPts val="600"/>
              </a:spcBef>
              <a:buSzPts val="1100"/>
              <a:buNone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Methodology</a:t>
            </a:r>
            <a:endParaRPr dirty="0"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5819776" y="1551344"/>
            <a:ext cx="4438650" cy="334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  <a:buSzPts val="1100"/>
            </a:pPr>
            <a:r>
              <a:rPr lang="en-GB" sz="2800" dirty="0"/>
              <a:t>• 	Dataset </a:t>
            </a:r>
            <a:r>
              <a:rPr lang="en-GB" sz="2800" dirty="0" smtClean="0"/>
              <a:t>Analysis</a:t>
            </a:r>
            <a:endParaRPr lang="en-US" sz="2800" dirty="0" smtClean="0"/>
          </a:p>
          <a:p>
            <a:pPr lvl="0">
              <a:lnSpc>
                <a:spcPct val="95000"/>
              </a:lnSpc>
              <a:spcBef>
                <a:spcPts val="600"/>
              </a:spcBef>
              <a:buSzPts val="1100"/>
            </a:pPr>
            <a:r>
              <a:rPr lang="en-US" sz="2800" dirty="0" smtClean="0"/>
              <a:t>•	Results</a:t>
            </a:r>
            <a:endParaRPr lang="en-US" sz="2800" dirty="0"/>
          </a:p>
          <a:p>
            <a:pPr lvl="0">
              <a:lnSpc>
                <a:spcPct val="95000"/>
              </a:lnSpc>
              <a:spcBef>
                <a:spcPts val="600"/>
              </a:spcBef>
              <a:buSzPts val="1100"/>
            </a:pPr>
            <a:r>
              <a:rPr lang="en-US" sz="2800" dirty="0"/>
              <a:t>•	Discussion and </a:t>
            </a:r>
            <a:r>
              <a:rPr lang="en-US" sz="2800" dirty="0" smtClean="0"/>
              <a:t>		Analysis</a:t>
            </a:r>
            <a:endParaRPr lang="en-US" sz="2800" dirty="0"/>
          </a:p>
          <a:p>
            <a:pPr lvl="0">
              <a:lnSpc>
                <a:spcPct val="95000"/>
              </a:lnSpc>
              <a:spcBef>
                <a:spcPts val="600"/>
              </a:spcBef>
              <a:buSzPts val="1100"/>
            </a:pPr>
            <a:r>
              <a:rPr lang="en-US" sz="2800" dirty="0"/>
              <a:t>•	Remaining Tasks</a:t>
            </a:r>
          </a:p>
          <a:p>
            <a:pPr lvl="0">
              <a:lnSpc>
                <a:spcPct val="95000"/>
              </a:lnSpc>
              <a:spcBef>
                <a:spcPts val="600"/>
              </a:spcBef>
              <a:buSzPts val="1100"/>
            </a:pPr>
            <a:r>
              <a:rPr lang="en-US" sz="2800" dirty="0"/>
              <a:t>•	</a:t>
            </a:r>
            <a:r>
              <a:rPr lang="en-US" sz="2800" dirty="0" smtClean="0"/>
              <a:t>References</a:t>
            </a:r>
          </a:p>
          <a:p>
            <a:pPr lvl="0">
              <a:lnSpc>
                <a:spcPct val="95000"/>
              </a:lnSpc>
              <a:spcBef>
                <a:spcPts val="600"/>
              </a:spcBef>
              <a:buSzPts val="1100"/>
            </a:pP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ct val="47368"/>
            </a:pP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Dataset Analysis 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[1]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8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Data Collection - [2]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  <p:pic>
        <p:nvPicPr>
          <p:cNvPr id="3074" name="Picture 2" descr="https://lh7-rt.googleusercontent.com/slidesz/AGV_vUeIvxJpDv5vAYcMk41cu4IXWXSNf89pDi6rxwMqO3fQeZ6i-zdo6bMbnEM9PpPhvSHP33WMD4CscwXpqOQ3AuN9TkozOVeKuGuc4ZTGk8nD725bp8mpzypr9ziC4rPgjdi1BY7O1yxuLKmnQpDvr9msYlCk4yD3PieH4npkbzujXg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975" y="2227400"/>
            <a:ext cx="7714211" cy="363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28553" y="1690825"/>
            <a:ext cx="734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Distribution of images in dataset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408266" y="5848741"/>
            <a:ext cx="40174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Dataset image distribution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93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Dataset Analysis -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[2]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8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Annotation - [1]</a:t>
            </a:r>
            <a:endParaRPr dirty="0"/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1"/>
          </p:nvPr>
        </p:nvSpPr>
        <p:spPr>
          <a:xfrm>
            <a:off x="838200" y="1903614"/>
            <a:ext cx="5629103" cy="411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CVAT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is used for </a:t>
            </a: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annotation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</a:pP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    of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images</a:t>
            </a:r>
          </a:p>
          <a:p>
            <a:pPr lvl="0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Bounding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box and class </a:t>
            </a: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labels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added</a:t>
            </a:r>
          </a:p>
          <a:p>
            <a:pPr lvl="0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Exported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in YOLO </a:t>
            </a: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format for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training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</a:pPr>
            <a:endParaRPr lang="en-US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  <p:pic>
        <p:nvPicPr>
          <p:cNvPr id="4098" name="Picture 2" descr="https://lh7-rt.googleusercontent.com/slidesz/AGV_vUepSl-0RLGrzwKSjNzLgbnusL0Dw-BnKrH0YVNsbCoP2s-ZUQILAIaait8O1ha1PEHH2sRYFaqeEZtzOC6ZdcmlQ7_xHWcRBZXJ9jhRLD7WS8AlPEInQ2lCTvjXZGUoy98GxZ9KmFup3BYVL0cx_EjDlvNrBJ-8MEx_0TP1WSPzpA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303" y="1991164"/>
            <a:ext cx="5273982" cy="363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54005" y="5710138"/>
            <a:ext cx="37208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Annotation using CVAT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0295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xfrm>
            <a:off x="806175" y="37325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Dataset Analysis -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[3]</a:t>
            </a: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8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dirty="0"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Augmentation 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- [</a:t>
            </a:r>
            <a:r>
              <a:rPr lang="en-US" sz="3800" b="1" dirty="0" smtClean="0">
                <a:latin typeface="Arial"/>
                <a:ea typeface="Arial"/>
                <a:cs typeface="Arial"/>
                <a:sym typeface="Arial"/>
              </a:rPr>
              <a:t>1]</a:t>
            </a:r>
            <a:endParaRPr dirty="0"/>
          </a:p>
        </p:txBody>
      </p:sp>
      <p:sp>
        <p:nvSpPr>
          <p:cNvPr id="218" name="Google Shape;218;p24"/>
          <p:cNvSpPr txBox="1">
            <a:spLocks noGrp="1"/>
          </p:cNvSpPr>
          <p:nvPr>
            <p:ph type="body" idx="1"/>
          </p:nvPr>
        </p:nvSpPr>
        <p:spPr>
          <a:xfrm>
            <a:off x="838200" y="1698951"/>
            <a:ext cx="5343525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Five images generated using random combination of augmentation techniques</a:t>
            </a:r>
          </a:p>
          <a:p>
            <a:pPr lvl="1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Horizontal flipping	</a:t>
            </a:r>
          </a:p>
          <a:p>
            <a:pPr lvl="1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Brightness and contrast</a:t>
            </a:r>
          </a:p>
          <a:p>
            <a:pPr lvl="1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Gamma adjustments</a:t>
            </a:r>
          </a:p>
          <a:p>
            <a:pPr lvl="1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Gaussian noise and blur</a:t>
            </a:r>
          </a:p>
          <a:p>
            <a:pPr lvl="1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Rotation 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024" y="1698951"/>
            <a:ext cx="5056801" cy="20871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024" y="3786118"/>
            <a:ext cx="5082601" cy="20662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68154" y="5904283"/>
            <a:ext cx="3589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Dataset Augmentation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title"/>
          </p:nvPr>
        </p:nvSpPr>
        <p:spPr>
          <a:xfrm>
            <a:off x="817149" y="1729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Dataset Analysis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- [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4]</a:t>
            </a:r>
            <a:endParaRPr dirty="0"/>
          </a:p>
        </p:txBody>
      </p:sp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817149" y="1157288"/>
            <a:ext cx="10515600" cy="2746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Question answering pairs has been illustrated along with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about 18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QA pairs per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object in average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Around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218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question answer pair has been created till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now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23</a:t>
            </a:fld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44"/>
          <a:stretch/>
        </p:blipFill>
        <p:spPr>
          <a:xfrm>
            <a:off x="1010477" y="3214480"/>
            <a:ext cx="5391151" cy="2508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70"/>
          <a:stretch/>
        </p:blipFill>
        <p:spPr>
          <a:xfrm>
            <a:off x="6401628" y="3214480"/>
            <a:ext cx="5276851" cy="25082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86580" y="5808425"/>
            <a:ext cx="3876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Question Answer Pairing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title"/>
          </p:nvPr>
        </p:nvSpPr>
        <p:spPr>
          <a:xfrm>
            <a:off x="817149" y="5059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Dataset Analysis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- [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5]</a:t>
            </a:r>
            <a:endParaRPr dirty="0"/>
          </a:p>
        </p:txBody>
      </p:sp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817149" y="85407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graphs representing the question types and most frequently used words in the dataset</a:t>
            </a:r>
            <a:endParaRPr dirty="0" smtClean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24</a:t>
            </a:fld>
            <a:endParaRPr lang="en-GB"/>
          </a:p>
        </p:txBody>
      </p:sp>
      <p:pic>
        <p:nvPicPr>
          <p:cNvPr id="6146" name="Picture 2" descr="https://lh7-rt.googleusercontent.com/slidesz/AGV_vUd7XhBdDyKFjp2WK6wnFBY-olI-Db6MxdY1bzZj5ReYcpZ6cuxAvN-NyvcrSBWwvKBxLnv2dY0Q-x0OD7UdVCCVyr_qjY_1z4M_9f7_J1TupaE0f013koxj9P48HnqjXB-FXhkFHY8VyAHW33K7S8WO5xhhWVE46IbWWIRZ0MDcYA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287" y="1920667"/>
            <a:ext cx="5215938" cy="401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lh7-rt.googleusercontent.com/slidesz/AGV_vUdogspEzdGrMra-8T4KX27ThvEvPrYbDM5T2lve9gpFDcp9SxRXUl_MltIovYyluMue73Ty-E25ciwIHkWF0A5ZuvnM3rVhyVj3USn0VczxUKGY3V0qmI8m4l3GY_tUIZaFbv7mdZ5-C8xqErbceww-SlDaEeD-t0I9NeoOyawo7w=s2048?key=wsZJPmONbmG_gMoFWOG34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175" y="2156929"/>
            <a:ext cx="4446174" cy="3189288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208241" y="5985910"/>
            <a:ext cx="46698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Graph of question answer types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665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cf98ba00e_0_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2ecf98ba00e_0_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73" name="Google Shape;273;g2ecf98ba00e_0_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25</a:t>
            </a:fld>
            <a:endParaRPr/>
          </a:p>
        </p:txBody>
      </p:sp>
      <p:pic>
        <p:nvPicPr>
          <p:cNvPr id="7172" name="Picture 4" descr="https://lh7-rt.googleusercontent.com/slidesz/AGV_vUdwCT7ZdkSe_X63sW0XdVxRfDEBSX_OLmc3SdaRrdgnjkPz444aEUXj5BY2oYuqDUYjmKepZ4IgWwViex1SFkTHLQEEAZKi0C1KcaTGajz986dEaOQ1k9pUK9fZaOjkX7d7KgnZCVfRzwTjxUPH3Uoz57wZ9O3-wz11hD4Frlu5dA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2002235"/>
            <a:ext cx="4356101" cy="405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lh7-rt.googleusercontent.com/slidesz/AGV_vUfRQFlPgAgMyQ5wuyof-6b_hgRsL8ZGDliHMgJ6FCju3qtIaFkhjIaR_ATR2UpACgU0yiVoX0oqrMCnXnwkwaT3Lm-VmLAl3oBGNhu565-m1D7IhDdQ_FjKqzHiNtCT2o8acJ1HXBZPC-QKFFnHk-6PcxQVFhGdbdZupl0OcMtrGg=s2048?key=wsZJPmONbmG_gMoFWOG34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08833"/>
            <a:ext cx="4123930" cy="405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85900" y="1492211"/>
            <a:ext cx="81343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The </a:t>
            </a:r>
            <a:r>
              <a:rPr lang="en-US" sz="2800" dirty="0" smtClean="0"/>
              <a:t>inference results of YOLOv8 are: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4305279" y="6068815"/>
            <a:ext cx="39869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YOLOv8 inference results</a:t>
            </a:r>
            <a:endParaRPr lang="en-US" sz="2000" dirty="0"/>
          </a:p>
        </p:txBody>
      </p:sp>
      <p:sp>
        <p:nvSpPr>
          <p:cNvPr id="13" name="Google Shape;281;g2ecf98ba00e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Object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Detection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Module - [1]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14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 [1]</a:t>
            </a:r>
            <a:endParaRPr lang="en-GB" sz="3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ecf98ba00e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Object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Detection Module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- [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2]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282" name="Google Shape;282;g2ecf98ba00e_0_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83" name="Google Shape;283;g2ecf98ba00e_0_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/>
          </a:p>
        </p:txBody>
      </p:sp>
      <p:pic>
        <p:nvPicPr>
          <p:cNvPr id="8194" name="Picture 2" descr="https://lh7-rt.googleusercontent.com/slidesz/AGV_vUd52h69q3iEbVvtgG4GoZumSPjv7JboGZ9IKqkJxh69m8ASZCYI_Bps8z_Yevr2XSeXBnb5zfZoldw-3qcOcekoW7I27luGbZDa4-5UgdQaS0t8hUc0wS9jI3vArq3axERkSF3gIQBV_zpGTJNvz1yw28HZDZnEoYo0ATnxjIW4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754" y="1652260"/>
            <a:ext cx="9926444" cy="422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44754" y="1129040"/>
            <a:ext cx="45512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Losses </a:t>
            </a:r>
            <a:r>
              <a:rPr lang="en-US" sz="2800" dirty="0"/>
              <a:t>and </a:t>
            </a:r>
            <a:r>
              <a:rPr lang="en-US" sz="2800" dirty="0" smtClean="0"/>
              <a:t>metrics curve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4652465" y="5880290"/>
            <a:ext cx="39581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Losses and metrics curve</a:t>
            </a:r>
            <a:endParaRPr lang="en-US" sz="2000" dirty="0"/>
          </a:p>
        </p:txBody>
      </p:sp>
      <p:sp>
        <p:nvSpPr>
          <p:cNvPr id="8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 [1]</a:t>
            </a:r>
            <a:endParaRPr lang="en-GB" sz="3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cf98ba00e_0_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83" name="Google Shape;283;g2ecf98ba00e_0_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/>
          </a:p>
        </p:txBody>
      </p:sp>
      <p:pic>
        <p:nvPicPr>
          <p:cNvPr id="9218" name="Picture 2" descr="https://lh7-rt.googleusercontent.com/slidesz/AGV_vUeGl5zvGvyUgGdiHoiDWA32Hc-Icnn_3Gau7vo2QpKpscnpbh_XiCrgIMFcG9PQdPBWDQHcp3siHRs_DXQTwL7_iNLUIF_uDk3PshcYtggGNuJ2x-IieZyhY_xsoqOyxPnNoH07lQmUmyEJyP_hZETKRGdedaldDtP0k8PksrMsyw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1" y="1724025"/>
            <a:ext cx="6419850" cy="441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64127" y="1382128"/>
            <a:ext cx="40318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Precision Recall curve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5118939" y="6075811"/>
            <a:ext cx="34916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Precision recall curve</a:t>
            </a:r>
            <a:endParaRPr lang="en-US" sz="2000" dirty="0"/>
          </a:p>
        </p:txBody>
      </p:sp>
      <p:sp>
        <p:nvSpPr>
          <p:cNvPr id="9" name="Google Shape;281;g2ecf98ba00e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Object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Detection Module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- [3]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10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 [1]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157794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cf98ba00e_0_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83" name="Google Shape;283;g2ecf98ba00e_0_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2064127" y="1382128"/>
            <a:ext cx="2852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F1-score curve</a:t>
            </a:r>
            <a:endParaRPr lang="en-US" sz="2800" dirty="0"/>
          </a:p>
        </p:txBody>
      </p:sp>
      <p:pic>
        <p:nvPicPr>
          <p:cNvPr id="11266" name="Picture 2" descr="https://lh7-rt.googleusercontent.com/slidesz/AGV_vUduszbMG8fQs2IAf3bw7uNQrqQnJQZ6Ar7JRKuuRcbt2qXV5L9yeGZ8wySnMmtFXWT3srNT1-Y8B72NiwjXUEWNCSUiwlQXfm6E11ff_XV2RXhqpLY8rwPSvmqRpzYxw3Q2mcROgyuybVfZHVapf-1vZ0KcErkNJ667NdvKSM3Rjg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150" y="1905348"/>
            <a:ext cx="6819900" cy="407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366366" y="5923199"/>
            <a:ext cx="27478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F1 score curve</a:t>
            </a:r>
            <a:endParaRPr lang="en-US" sz="2000" dirty="0"/>
          </a:p>
        </p:txBody>
      </p:sp>
      <p:sp>
        <p:nvSpPr>
          <p:cNvPr id="9" name="Google Shape;281;g2ecf98ba00e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Object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Detection Module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- [4]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10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 [1]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149987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cf98ba00e_0_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83" name="Google Shape;283;g2ecf98ba00e_0_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692652" y="1016841"/>
            <a:ext cx="3172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Confusion Matrix</a:t>
            </a:r>
            <a:endParaRPr lang="en-US" sz="2800" dirty="0"/>
          </a:p>
        </p:txBody>
      </p:sp>
      <p:pic>
        <p:nvPicPr>
          <p:cNvPr id="12290" name="Picture 2" descr="https://lh7-rt.googleusercontent.com/slidesz/AGV_vUe_Yx_y1ridCSliQU4mUrQwqzDq76_SOhtGxKCaYRMTtR5qfSj3SPR8BIhu2wKt6CQoKnm4AvmbmLsjohcZ5YmiJCY3LAGKe-GDP4_-MUmv9GlE_TdWDCb0bTtCiVZ0DoDu3zHzb-MtecqGSOVnXpdX6t-QmOZJyUzemW1E4LP-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448" y="1591549"/>
            <a:ext cx="7277100" cy="4500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865315" y="6048573"/>
            <a:ext cx="29770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Confusion Matrix</a:t>
            </a:r>
            <a:endParaRPr lang="en-US" sz="2000" dirty="0"/>
          </a:p>
        </p:txBody>
      </p:sp>
      <p:sp>
        <p:nvSpPr>
          <p:cNvPr id="9" name="Google Shape;281;g2ecf98ba00e_0_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Object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Detection 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Module - [5]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10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 [1]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259851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Motivation</a:t>
            </a:r>
            <a:endParaRPr sz="3800" b="1"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1"/>
          </p:nvPr>
        </p:nvSpPr>
        <p:spPr>
          <a:xfrm>
            <a:off x="838200" y="1219200"/>
            <a:ext cx="10515600" cy="4822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Enhance tourists' cultural understanding and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appreciation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Bridge information gaps at heritage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sites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Provide interactive, real-time </a:t>
            </a:r>
            <a:r>
              <a:rPr lang="en-GB" dirty="0" err="1" smtClean="0">
                <a:latin typeface="Arial"/>
                <a:ea typeface="Arial"/>
                <a:cs typeface="Arial"/>
                <a:sym typeface="Arial"/>
              </a:rPr>
              <a:t>artifact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 information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Utilize AI for enriched tourist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experiences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Foster deeper engagement with cultural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heritage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Make heritage sites more accessible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83000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Empower 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tourists with instant historical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insights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indent="-457200"/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cf98ba00e_0_39"/>
          <p:cNvSpPr txBox="1">
            <a:spLocks noGrp="1"/>
          </p:cNvSpPr>
          <p:nvPr>
            <p:ph type="title"/>
          </p:nvPr>
        </p:nvSpPr>
        <p:spPr>
          <a:xfrm>
            <a:off x="838200" y="1798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3800" b="1" dirty="0" smtClean="0">
                <a:solidFill>
                  <a:srgbClr val="000000"/>
                </a:solidFill>
                <a:latin typeface="Arial"/>
                <a:cs typeface="Times New Roman" panose="02020603050405020304" pitchFamily="18" charset="0"/>
              </a:rPr>
              <a:t>Android Application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endParaRPr sz="3800" dirty="0"/>
          </a:p>
        </p:txBody>
      </p:sp>
      <p:sp>
        <p:nvSpPr>
          <p:cNvPr id="292" name="Google Shape;292;g2ecf98ba00e_0_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93" name="Google Shape;293;g2ecf98ba00e_0_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30</a:t>
            </a:fld>
            <a:endParaRPr/>
          </a:p>
        </p:txBody>
      </p:sp>
      <p:pic>
        <p:nvPicPr>
          <p:cNvPr id="1026" name="Picture 2" descr="https://lh7-rt.googleusercontent.com/slidesz/AGV_vUfRpWSUhbNYO1pB6fAkOuvoeZBaGfyT31sIrG4N5kRN3Q0Iz4uxcgRhYWLNfn1S2lsk41NH1XvEbKpDapsiAOhU9MSFilY4WwK-Qh7Cd3whu31vud30rRIto8OVKUlbywiCFf2i8Hoizw30GUltkhLZudC77hA4aI2p4U5IKRscww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1539888"/>
            <a:ext cx="4933950" cy="448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012844" y="1016668"/>
            <a:ext cx="39052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Application Interface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4886302" y="6029338"/>
            <a:ext cx="33762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smtClean="0"/>
              <a:t>Application Interface</a:t>
            </a:r>
            <a:endParaRPr lang="en-US" sz="2000" dirty="0"/>
          </a:p>
        </p:txBody>
      </p:sp>
      <p:sp>
        <p:nvSpPr>
          <p:cNvPr id="9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-[2]</a:t>
            </a:r>
            <a:endParaRPr lang="en-GB" sz="3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ecf98ba00e_0_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293" name="Google Shape;293;g2ecf98ba00e_0_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429197" y="1242343"/>
            <a:ext cx="4304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Chatbot</a:t>
            </a:r>
            <a:r>
              <a:rPr lang="en-US" sz="2800" dirty="0" smtClean="0"/>
              <a:t> Integration</a:t>
            </a:r>
            <a:endParaRPr lang="en-US" sz="2800" dirty="0"/>
          </a:p>
        </p:txBody>
      </p:sp>
      <p:pic>
        <p:nvPicPr>
          <p:cNvPr id="4098" name="Picture 2" descr="https://lh7-rt.googleusercontent.com/slidesz/AGV_vUf3jJYAwdYfLwaHgNkkP3QKFIX0b9WkQxWCjdDh41-yR0eU_yT8jTTfKOcQxLDBuXZ7ZwTBjM9KI0SfkRmLl2qqeDxEZPYCR-7i_fvaTAkXO4RfRg4_MQ41gQB2ty5FubFQIy3zk83nFFkYzO3lqJkdFa40g_qM6Gg_BHZcCOA2qQ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1765563"/>
            <a:ext cx="3438524" cy="410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7-rt.googleusercontent.com/slidesz/AGV_vUfLUaQ1weKLTwODAYAz3fkzsVNZirL_OrBxmgnmipLRBJLws-zUSfpBulCEgdBkQvRxZiy67_cCgu4_z6Br26UwPUiHCBdD0h4x_O4orsOIbjEWykEeSPfIfqanJXs-R1k8N47lEucl5uXIH_PK2LTSfF5AYmyBU0qn-28X9sRbWg=s2048?key=wsZJPmONbmG_gMoFWOG34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749924"/>
            <a:ext cx="3257550" cy="411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707601" y="5956240"/>
            <a:ext cx="30171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Figure: </a:t>
            </a:r>
            <a:r>
              <a:rPr lang="en-US" sz="2000" dirty="0" err="1" smtClean="0"/>
              <a:t>Chatbot</a:t>
            </a:r>
            <a:r>
              <a:rPr lang="en-US" sz="2000" dirty="0" smtClean="0"/>
              <a:t> Interface</a:t>
            </a:r>
            <a:endParaRPr lang="en-US" sz="2000" dirty="0"/>
          </a:p>
        </p:txBody>
      </p:sp>
      <p:sp>
        <p:nvSpPr>
          <p:cNvPr id="9" name="Google Shape;281;g2ecf98ba00e_0_29"/>
          <p:cNvSpPr txBox="1">
            <a:spLocks/>
          </p:cNvSpPr>
          <p:nvPr/>
        </p:nvSpPr>
        <p:spPr>
          <a:xfrm>
            <a:off x="838200" y="365125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Rasa </a:t>
            </a:r>
            <a:r>
              <a:rPr lang="en-GB" sz="3800" b="1" dirty="0" err="1" smtClean="0">
                <a:latin typeface="Arial"/>
                <a:ea typeface="Arial"/>
                <a:cs typeface="Arial"/>
                <a:sym typeface="Arial"/>
              </a:rPr>
              <a:t>Chatbot</a:t>
            </a:r>
            <a:endParaRPr lang="en-GB" sz="3800" dirty="0"/>
          </a:p>
        </p:txBody>
      </p:sp>
      <p:sp>
        <p:nvSpPr>
          <p:cNvPr id="10" name="Google Shape;281;g2ecf98ba00e_0_29"/>
          <p:cNvSpPr txBox="1">
            <a:spLocks/>
          </p:cNvSpPr>
          <p:nvPr/>
        </p:nvSpPr>
        <p:spPr>
          <a:xfrm rot="16200000">
            <a:off x="-4314344" y="3529084"/>
            <a:ext cx="10515600" cy="102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3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 -[1]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68670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cf98ba00e_0_63"/>
          <p:cNvSpPr txBox="1">
            <a:spLocks noGrp="1"/>
          </p:cNvSpPr>
          <p:nvPr>
            <p:ph type="title"/>
          </p:nvPr>
        </p:nvSpPr>
        <p:spPr>
          <a:xfrm>
            <a:off x="838200" y="375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Discussion and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Analysis -</a:t>
            </a:r>
            <a:r>
              <a:rPr lang="en-GB" b="1" dirty="0" smtClean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[1]</a:t>
            </a:r>
            <a:endParaRPr sz="3800" dirty="0"/>
          </a:p>
        </p:txBody>
      </p:sp>
      <p:sp>
        <p:nvSpPr>
          <p:cNvPr id="301" name="Google Shape;301;g2ecf98ba00e_0_63"/>
          <p:cNvSpPr txBox="1">
            <a:spLocks noGrp="1"/>
          </p:cNvSpPr>
          <p:nvPr>
            <p:ph type="body" idx="1"/>
          </p:nvPr>
        </p:nvSpPr>
        <p:spPr>
          <a:xfrm>
            <a:off x="838200" y="1353475"/>
            <a:ext cx="105156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maximum values of evaluation metrics were obtained to be as follows: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1371600"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Precision: 98.62%</a:t>
            </a:r>
          </a:p>
          <a:p>
            <a:pPr marL="1371600"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Recall: 99.17%</a:t>
            </a:r>
          </a:p>
          <a:p>
            <a:pPr marL="1371600"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mAP50: 99.23%</a:t>
            </a:r>
          </a:p>
          <a:p>
            <a:pPr marL="1371600"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mAP90: 79.89% </a:t>
            </a:r>
          </a:p>
          <a:p>
            <a:pPr lvl="0" indent="-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For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android “Speech_to_text:6.6.2” package is used for voice to text generation whereas “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image_picker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” package is used to open gallery and camera</a:t>
            </a:r>
            <a:endParaRPr dirty="0" smtClean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32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ecf98ba00e_0_76"/>
          <p:cNvSpPr txBox="1">
            <a:spLocks noGrp="1"/>
          </p:cNvSpPr>
          <p:nvPr>
            <p:ph type="title"/>
          </p:nvPr>
        </p:nvSpPr>
        <p:spPr>
          <a:xfrm>
            <a:off x="838200" y="375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/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Discussion and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Analysis -</a:t>
            </a:r>
            <a:r>
              <a:rPr lang="en-GB" b="1" dirty="0" smtClean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[2]</a:t>
            </a:r>
            <a:endParaRPr sz="3800" dirty="0"/>
          </a:p>
        </p:txBody>
      </p:sp>
      <p:sp>
        <p:nvSpPr>
          <p:cNvPr id="310" name="Google Shape;310;g2ecf98ba00e_0_76"/>
          <p:cNvSpPr txBox="1">
            <a:spLocks noGrp="1"/>
          </p:cNvSpPr>
          <p:nvPr>
            <p:ph type="body" idx="1"/>
          </p:nvPr>
        </p:nvSpPr>
        <p:spPr>
          <a:xfrm>
            <a:off x="838200" y="1353474"/>
            <a:ext cx="10515600" cy="500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RASA has been used to create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10000"/>
              </a:lnSpc>
            </a:pP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has currently been used in a website hosted locally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is able to integrate YOLO detection model for input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Interface displays original and object detected images in the chat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Needs to be trained on more probable questions and answers for further interaction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Deploying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Chatbot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on a mobile application aligns more with the project objective</a:t>
            </a: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33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ecf98ba00e_0_84"/>
          <p:cNvSpPr txBox="1">
            <a:spLocks noGrp="1"/>
          </p:cNvSpPr>
          <p:nvPr>
            <p:ph type="title"/>
          </p:nvPr>
        </p:nvSpPr>
        <p:spPr>
          <a:xfrm>
            <a:off x="838200" y="375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Remaining Tasks</a:t>
            </a:r>
            <a:endParaRPr dirty="0"/>
          </a:p>
        </p:txBody>
      </p:sp>
      <p:sp>
        <p:nvSpPr>
          <p:cNvPr id="319" name="Google Shape;319;g2ecf98ba00e_0_84"/>
          <p:cNvSpPr txBox="1">
            <a:spLocks noGrp="1"/>
          </p:cNvSpPr>
          <p:nvPr>
            <p:ph type="body" idx="1"/>
          </p:nvPr>
        </p:nvSpPr>
        <p:spPr>
          <a:xfrm>
            <a:off x="838200" y="1353475"/>
            <a:ext cx="105156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10000"/>
              </a:lnSpc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Augment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and increase the size of QA-pairs</a:t>
            </a:r>
          </a:p>
          <a:p>
            <a:pPr lvl="0">
              <a:lnSpc>
                <a:spcPct val="11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Train and test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encoder and BART decoder on the custom dataset </a:t>
            </a:r>
          </a:p>
          <a:p>
            <a:pPr lvl="0">
              <a:lnSpc>
                <a:spcPct val="11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RESTful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API</a:t>
            </a:r>
          </a:p>
          <a:p>
            <a:pPr lvl="0">
              <a:lnSpc>
                <a:spcPct val="11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Implement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contextual management in chat</a:t>
            </a:r>
            <a:endParaRPr lang="en-US" dirty="0"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10000"/>
              </a:lnSpc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Host the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above-trained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model in a server for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Real-time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Communication</a:t>
            </a:r>
          </a:p>
          <a:p>
            <a:pPr lvl="0">
              <a:lnSpc>
                <a:spcPct val="110000"/>
              </a:lnSpc>
              <a:buSzPct val="100000"/>
            </a:pPr>
            <a:endParaRPr lang="en-US" dirty="0" smtClean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34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4"/>
          <p:cNvSpPr txBox="1">
            <a:spLocks noGrp="1"/>
          </p:cNvSpPr>
          <p:nvPr>
            <p:ph type="ctrTitle"/>
          </p:nvPr>
        </p:nvSpPr>
        <p:spPr>
          <a:xfrm>
            <a:off x="1276350" y="227013"/>
            <a:ext cx="9144000" cy="668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References </a:t>
            </a: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- [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7" name="Google Shape;327;p34"/>
          <p:cNvGraphicFramePr/>
          <p:nvPr/>
        </p:nvGraphicFramePr>
        <p:xfrm>
          <a:off x="838201" y="895350"/>
          <a:ext cx="11068075" cy="5598100"/>
        </p:xfrm>
        <a:graphic>
          <a:graphicData uri="http://schemas.openxmlformats.org/drawingml/2006/table">
            <a:tbl>
              <a:tblPr>
                <a:noFill/>
                <a:tableStyleId>{617A984A-53C7-4432-9C43-ABF0F2FEC2A3}</a:tableStyleId>
              </a:tblPr>
              <a:tblGrid>
                <a:gridCol w="559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2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520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[1]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53340" marR="533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M. M. a. M. Fritz, "Towards a Visual Turing Challenge," 2015.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070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[2]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53340" marR="533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S. A. e. al, "VQA: Visual Question Answering,," in </a:t>
                      </a:r>
                      <a:r>
                        <a:rPr lang="en-US" sz="2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2015 IEEE International Conference on Computer Vision (ICCV)</a:t>
                      </a: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Santiago, Chile, 2015.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68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[3]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53340" marR="533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M. R. Mateusz Malinowski, "Ask Your Neurons: A Neural-based Approach to Answering Questions about Images," in </a:t>
                      </a:r>
                      <a:r>
                        <a:rPr lang="en-US" sz="24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Conference: International conference on computer vision (ICCV)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Santiago, 2015. </a:t>
                      </a:r>
                      <a:endParaRPr lang="en-US" dirty="0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7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[4]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53340" marR="533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R. K. a. R. Z.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Mengye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Ren, "Image Question Answering: A Visual Semantic Embedding Model and a New Dataset," in </a:t>
                      </a:r>
                      <a:r>
                        <a:rPr lang="en-US" sz="24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Deep Learning Workshop at ICML 2015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2015. </a:t>
                      </a:r>
                      <a:endParaRPr lang="en-US" dirty="0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630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[5] </a:t>
                      </a:r>
                      <a:endParaRPr lang="en-US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53340" marR="5334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N. P. H. S. B. H.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Hyeonwoo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"Image Question Answering Using Convolutional Neural Network with Dynamic Parameter Prediction," in </a:t>
                      </a:r>
                      <a:r>
                        <a:rPr lang="en-US" sz="24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2016 IEEE Conference on Computer Vision and Pattern Recognition (CVPR)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Las Vegas, 2016. </a:t>
                      </a:r>
                      <a:endParaRPr lang="en-US" dirty="0">
                        <a:effectLst/>
                      </a:endParaRPr>
                    </a:p>
                  </a:txBody>
                  <a:tcPr marL="7620" marR="7620" marT="7620" marB="762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28" name="Google Shape;328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mtClean="0"/>
              <a:t>8/8/2024</a:t>
            </a:r>
            <a:endParaRPr/>
          </a:p>
        </p:txBody>
      </p:sp>
      <p:sp>
        <p:nvSpPr>
          <p:cNvPr id="329" name="Google Shape;32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title"/>
          </p:nvPr>
        </p:nvSpPr>
        <p:spPr>
          <a:xfrm>
            <a:off x="771525" y="793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body" idx="1"/>
          </p:nvPr>
        </p:nvSpPr>
        <p:spPr>
          <a:xfrm>
            <a:off x="838200" y="1329514"/>
            <a:ext cx="10515600" cy="5026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indent="-457200">
              <a:lnSpc>
                <a:spcPct val="150000"/>
              </a:lnSpc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AI 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automates mundane tasks, saving time and effort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Opens 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new possibilities for cultural understanding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CV 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and NLP methods have potential to significantly improve tourists knowledge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VQA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: Promising CV and NLP task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Most 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common VQA model answers image-related questions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GB" sz="3000" dirty="0" smtClean="0">
                <a:latin typeface="Arial"/>
                <a:ea typeface="Arial"/>
                <a:cs typeface="Arial"/>
                <a:sym typeface="Arial"/>
              </a:rPr>
              <a:t>Image </a:t>
            </a:r>
            <a:r>
              <a:rPr lang="en-GB" sz="3000" dirty="0">
                <a:latin typeface="Arial"/>
                <a:ea typeface="Arial"/>
                <a:cs typeface="Arial"/>
                <a:sym typeface="Arial"/>
              </a:rPr>
              <a:t>and question is taken as input based on which accurate predictions is done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64285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title"/>
          </p:nvPr>
        </p:nvSpPr>
        <p:spPr>
          <a:xfrm>
            <a:off x="771525" y="793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Objectives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body" idx="1"/>
          </p:nvPr>
        </p:nvSpPr>
        <p:spPr>
          <a:xfrm>
            <a:off x="838200" y="1329514"/>
            <a:ext cx="10515600" cy="5026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lnSpc>
                <a:spcPct val="150000"/>
              </a:lnSpc>
              <a:buSzPct val="100000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develop a Visual Question Answering (VQA) tool that answers questions based on the context of the captured image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To capture images and create a voice-based app that allows the user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to ask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questions about the image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endParaRPr dirty="0" smtClean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64285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3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Scope of Project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 txBox="1">
            <a:spLocks noGrp="1"/>
          </p:cNvSpPr>
          <p:nvPr>
            <p:ph type="body" idx="1"/>
          </p:nvPr>
        </p:nvSpPr>
        <p:spPr>
          <a:xfrm>
            <a:off x="838200" y="1171575"/>
            <a:ext cx="10515600" cy="49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lnSpc>
                <a:spcPct val="115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Develop 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an app to help tourists identify </a:t>
            </a:r>
            <a:r>
              <a:rPr lang="en-GB" dirty="0" err="1" smtClean="0">
                <a:latin typeface="Arial"/>
                <a:ea typeface="Arial"/>
                <a:cs typeface="Arial"/>
                <a:sym typeface="Arial"/>
              </a:rPr>
              <a:t>artifacts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15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Integrate 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Visual Question Answering (VQA) for image processing and natural language </a:t>
            </a: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processing</a:t>
            </a:r>
          </a:p>
          <a:p>
            <a:pPr indent="-457200">
              <a:lnSpc>
                <a:spcPct val="115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Implement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text-to-speech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speech-to-text using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Android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Speech Recognition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features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15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Provide 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accurate answers to queries about the captured </a:t>
            </a:r>
            <a:r>
              <a:rPr lang="en-GB" dirty="0" err="1" smtClean="0">
                <a:latin typeface="Arial"/>
                <a:ea typeface="Arial"/>
                <a:cs typeface="Arial"/>
                <a:sym typeface="Arial"/>
              </a:rPr>
              <a:t>artifacts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indent="-457200">
              <a:lnSpc>
                <a:spcPct val="115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GB" dirty="0" smtClean="0">
                <a:latin typeface="Arial"/>
                <a:ea typeface="Arial"/>
                <a:cs typeface="Arial"/>
                <a:sym typeface="Arial"/>
              </a:rPr>
              <a:t>Ensure 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an intuitive and accessible experience for tourists 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ct val="69498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3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Project Applications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 txBox="1">
            <a:spLocks noGrp="1"/>
          </p:cNvSpPr>
          <p:nvPr>
            <p:ph type="body" idx="1"/>
          </p:nvPr>
        </p:nvSpPr>
        <p:spPr>
          <a:xfrm>
            <a:off x="838200" y="1171575"/>
            <a:ext cx="10515600" cy="49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Assistance in exploring world heritage sites for tourists</a:t>
            </a:r>
          </a:p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Assist users in identifying artifacts and understanding their history</a:t>
            </a:r>
          </a:p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Enhance the cultural experience with detailed information on demand</a:t>
            </a:r>
          </a:p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 smtClean="0">
                <a:solidFill>
                  <a:schemeClr val="tx1"/>
                </a:solidFill>
                <a:latin typeface="+mn-lt"/>
              </a:rPr>
              <a:t>Provide </a:t>
            </a: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educational insights about historical objects and artifacts</a:t>
            </a:r>
          </a:p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Enhance engagement through interactive and personalized learning</a:t>
            </a:r>
          </a:p>
          <a:p>
            <a:pPr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000" dirty="0" smtClean="0">
                <a:solidFill>
                  <a:schemeClr val="tx1"/>
                </a:solidFill>
                <a:latin typeface="+mn-lt"/>
              </a:rPr>
              <a:t>Promote </a:t>
            </a:r>
            <a:r>
              <a:rPr lang="en-US" altLang="en-US" sz="3000" dirty="0">
                <a:solidFill>
                  <a:schemeClr val="tx1"/>
                </a:solidFill>
                <a:latin typeface="+mn-lt"/>
              </a:rPr>
              <a:t>cultural appreciation and preservation through accessible information 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ct val="69498"/>
              <a:buNone/>
            </a:pP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0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838200" y="1746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[1]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System Block Diagram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4505325" y="6000750"/>
            <a:ext cx="36195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Figure: System Block Diagram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pic>
        <p:nvPicPr>
          <p:cNvPr id="5122" name="Picture 2" descr="https://lh7-rt.googleusercontent.com/slidesz/AGV_vUcEfylIO5eNnfDs9YI-B7IG2jnkr5Z9HeHbjR3NzeT8tm4k1k_vMUUkgodvywEHKHtIxqDHF5COA99wJcPaR17QIin7OrMngRbSiDINAT6i6S33h0Aw7TwNCWgX0H9JurLSq49k-fs98FIXh8993i-a19FlwUBWjBB7NIkxtwZ9=s2048?key=wsZJPmONbmG_gMoFWOG34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925" y="1409700"/>
            <a:ext cx="7839075" cy="468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838200" y="24839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3800" b="1" dirty="0" smtClean="0">
                <a:latin typeface="Arial"/>
                <a:ea typeface="Arial"/>
                <a:cs typeface="Arial"/>
                <a:sym typeface="Arial"/>
              </a:rPr>
              <a:t>Methodology </a:t>
            </a: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- [2]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800" b="1" dirty="0">
                <a:latin typeface="Arial"/>
                <a:ea typeface="Arial"/>
                <a:cs typeface="Arial"/>
                <a:sym typeface="Arial"/>
              </a:rPr>
              <a:t>Description of Working Principle </a:t>
            </a:r>
            <a:endParaRPr sz="3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User can capture a picture and ask a voice based question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Android speech recognizer converts speech to text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objects in the picture are identified by YOLOv8 model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bounding box region and question are passed through </a:t>
            </a:r>
            <a:r>
              <a:rPr lang="en-GB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 model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GB" dirty="0" err="1">
                <a:latin typeface="Arial"/>
                <a:ea typeface="Arial"/>
                <a:cs typeface="Arial"/>
                <a:sym typeface="Arial"/>
              </a:rPr>
              <a:t>ViLT</a:t>
            </a:r>
            <a:r>
              <a:rPr lang="en-GB" dirty="0">
                <a:latin typeface="Arial"/>
                <a:ea typeface="Arial"/>
                <a:cs typeface="Arial"/>
                <a:sym typeface="Arial"/>
              </a:rPr>
              <a:t> model provides a joint embedding of image and question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joint embedding is passed to BART decoder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BART decoder provides a descriptive answer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The textual answer is converted into voice based reply using android text-to-speech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8/8/2024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1619</Words>
  <Application>Microsoft Office PowerPoint</Application>
  <PresentationFormat>Widescreen</PresentationFormat>
  <Paragraphs>362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Times New Roman</vt:lpstr>
      <vt:lpstr>Office Theme</vt:lpstr>
      <vt:lpstr>PowerPoint Presentation</vt:lpstr>
      <vt:lpstr>    Presentation Outline</vt:lpstr>
      <vt:lpstr>Motivation</vt:lpstr>
      <vt:lpstr>Introduction</vt:lpstr>
      <vt:lpstr>Objectives</vt:lpstr>
      <vt:lpstr>Scope of Project</vt:lpstr>
      <vt:lpstr>Project Applications</vt:lpstr>
      <vt:lpstr>Methodology - [1] System Block Diagram</vt:lpstr>
      <vt:lpstr>Methodology - [2] Description of Working Principle </vt:lpstr>
      <vt:lpstr>Methodology - [3]  YOLOv8 - [1]</vt:lpstr>
      <vt:lpstr>Methodology - [3]  YOLOv8 - [2]</vt:lpstr>
      <vt:lpstr>Methodology - [4] ViLT (Vision and Language Transformer) - [1]</vt:lpstr>
      <vt:lpstr>Methodology - [4] ViLT (Vision and Language Transformer) - [2]</vt:lpstr>
      <vt:lpstr>Methodology - [5] BART (Bidirectional Autoregressive Transformer)</vt:lpstr>
      <vt:lpstr>Methodology - [6] Android Application - [1]</vt:lpstr>
      <vt:lpstr>Methodology - [6] Android Application - [2]</vt:lpstr>
      <vt:lpstr>Methodology - [7] RASA Chatbot - [1]</vt:lpstr>
      <vt:lpstr>Methodology - [7] RASA Chatbot - [2]</vt:lpstr>
      <vt:lpstr>Dataset Analysis - [1] Data Collection - [1]</vt:lpstr>
      <vt:lpstr>Dataset Analysis - [1] Data Collection - [2]</vt:lpstr>
      <vt:lpstr>Dataset Analysis - [2] Data Annotation - [1]</vt:lpstr>
      <vt:lpstr>Dataset Analysis - [3] Data Augmentation - [1]</vt:lpstr>
      <vt:lpstr>Dataset Analysis - [4]</vt:lpstr>
      <vt:lpstr>Dataset Analysis - [5]</vt:lpstr>
      <vt:lpstr> Object Detection Module - [1] </vt:lpstr>
      <vt:lpstr> Object Detection Module - [2] </vt:lpstr>
      <vt:lpstr> Object Detection Module - [3] </vt:lpstr>
      <vt:lpstr> Object Detection Module - [4] </vt:lpstr>
      <vt:lpstr> Object Detection Module - [5] </vt:lpstr>
      <vt:lpstr> Android Application </vt:lpstr>
      <vt:lpstr>PowerPoint Presentation</vt:lpstr>
      <vt:lpstr>Discussion and Analysis - [1]</vt:lpstr>
      <vt:lpstr>Discussion and Analysis - [2]</vt:lpstr>
      <vt:lpstr>Remaining Tasks</vt:lpstr>
      <vt:lpstr>References - [1]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ACER</cp:lastModifiedBy>
  <cp:revision>72</cp:revision>
  <dcterms:modified xsi:type="dcterms:W3CDTF">2024-08-06T18:25:00Z</dcterms:modified>
</cp:coreProperties>
</file>